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8" autoAdjust="0"/>
    <p:restoredTop sz="94660"/>
  </p:normalViewPr>
  <p:slideViewPr>
    <p:cSldViewPr snapToGrid="0">
      <p:cViewPr varScale="1">
        <p:scale>
          <a:sx n="61" d="100"/>
          <a:sy n="61" d="100"/>
        </p:scale>
        <p:origin x="102"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González Lozano" userId="553b5036-6f8e-4e18-82f5-4b6655cb3703" providerId="ADAL" clId="{BE41F6BA-9668-4A59-B8C1-9E2A8A5EBA68}"/>
    <pc:docChg chg="delSld delMainMaster">
      <pc:chgData name="Elena González Lozano" userId="553b5036-6f8e-4e18-82f5-4b6655cb3703" providerId="ADAL" clId="{BE41F6BA-9668-4A59-B8C1-9E2A8A5EBA68}" dt="2024-04-10T16:39:58.087" v="0" actId="47"/>
      <pc:docMkLst>
        <pc:docMk/>
      </pc:docMkLst>
      <pc:sldChg chg="del">
        <pc:chgData name="Elena González Lozano" userId="553b5036-6f8e-4e18-82f5-4b6655cb3703" providerId="ADAL" clId="{BE41F6BA-9668-4A59-B8C1-9E2A8A5EBA68}" dt="2024-04-10T16:39:58.087" v="0" actId="47"/>
        <pc:sldMkLst>
          <pc:docMk/>
          <pc:sldMk cId="3826528298" sldId="256"/>
        </pc:sldMkLst>
      </pc:sldChg>
      <pc:sldMasterChg chg="del delSldLayout">
        <pc:chgData name="Elena González Lozano" userId="553b5036-6f8e-4e18-82f5-4b6655cb3703" providerId="ADAL" clId="{BE41F6BA-9668-4A59-B8C1-9E2A8A5EBA68}" dt="2024-04-10T16:39:58.087" v="0" actId="47"/>
        <pc:sldMasterMkLst>
          <pc:docMk/>
          <pc:sldMasterMk cId="289117125" sldId="2147483648"/>
        </pc:sldMasterMkLst>
        <pc:sldLayoutChg chg="del">
          <pc:chgData name="Elena González Lozano" userId="553b5036-6f8e-4e18-82f5-4b6655cb3703" providerId="ADAL" clId="{BE41F6BA-9668-4A59-B8C1-9E2A8A5EBA68}" dt="2024-04-10T16:39:58.087" v="0" actId="47"/>
          <pc:sldLayoutMkLst>
            <pc:docMk/>
            <pc:sldMasterMk cId="289117125" sldId="2147483648"/>
            <pc:sldLayoutMk cId="3927439906" sldId="2147483649"/>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205040989" sldId="2147483650"/>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2307314559" sldId="2147483651"/>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4107953178" sldId="2147483652"/>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3572018551" sldId="2147483653"/>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4221415345" sldId="2147483654"/>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2682371357" sldId="2147483655"/>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120003909" sldId="2147483656"/>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1365549308" sldId="2147483657"/>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2813776132" sldId="2147483658"/>
          </pc:sldLayoutMkLst>
        </pc:sldLayoutChg>
        <pc:sldLayoutChg chg="del">
          <pc:chgData name="Elena González Lozano" userId="553b5036-6f8e-4e18-82f5-4b6655cb3703" providerId="ADAL" clId="{BE41F6BA-9668-4A59-B8C1-9E2A8A5EBA68}" dt="2024-04-10T16:39:58.087" v="0" actId="47"/>
          <pc:sldLayoutMkLst>
            <pc:docMk/>
            <pc:sldMasterMk cId="289117125" sldId="2147483648"/>
            <pc:sldLayoutMk cId="379608453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E5042-9328-4897-A8EE-4EA3F1EBF353}" type="datetimeFigureOut">
              <a:rPr lang="en-GB" smtClean="0"/>
              <a:t>10/04/2024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41ED0-3ED0-4AED-B6EF-5540243067F9}" type="slidenum">
              <a:rPr lang="en-GB" smtClean="0"/>
              <a:t>‹#›</a:t>
            </a:fld>
            <a:endParaRPr lang="en-GB"/>
          </a:p>
        </p:txBody>
      </p:sp>
    </p:spTree>
    <p:extLst>
      <p:ext uri="{BB962C8B-B14F-4D97-AF65-F5344CB8AC3E}">
        <p14:creationId xmlns:p14="http://schemas.microsoft.com/office/powerpoint/2010/main" val="107590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RES2302_PerezVizcaino</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D97DE-A97C-43AC-906F-6326D8428778}"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1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5966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10151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9419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11075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2769"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963084" y="2906714"/>
            <a:ext cx="10363200" cy="1500187"/>
          </a:xfrm>
        </p:spPr>
        <p:txBody>
          <a:bodyPr anchor="b"/>
          <a:lstStyle>
            <a:lvl1pPr marL="0" indent="0">
              <a:buNone/>
              <a:defRPr sz="1385">
                <a:solidFill>
                  <a:schemeClr val="tx1">
                    <a:tint val="75000"/>
                  </a:schemeClr>
                </a:solidFill>
              </a:defRPr>
            </a:lvl1pPr>
            <a:lvl2pPr marL="316520" indent="0">
              <a:buNone/>
              <a:defRPr sz="1246">
                <a:solidFill>
                  <a:schemeClr val="tx1">
                    <a:tint val="75000"/>
                  </a:schemeClr>
                </a:solidFill>
              </a:defRPr>
            </a:lvl2pPr>
            <a:lvl3pPr marL="633039" indent="0">
              <a:buNone/>
              <a:defRPr sz="1108">
                <a:solidFill>
                  <a:schemeClr val="tx1">
                    <a:tint val="75000"/>
                  </a:schemeClr>
                </a:solidFill>
              </a:defRPr>
            </a:lvl3pPr>
            <a:lvl4pPr marL="949559" indent="0">
              <a:buNone/>
              <a:defRPr sz="969">
                <a:solidFill>
                  <a:schemeClr val="tx1">
                    <a:tint val="75000"/>
                  </a:schemeClr>
                </a:solidFill>
              </a:defRPr>
            </a:lvl4pPr>
            <a:lvl5pPr marL="1266078" indent="0">
              <a:buNone/>
              <a:defRPr sz="969">
                <a:solidFill>
                  <a:schemeClr val="tx1">
                    <a:tint val="75000"/>
                  </a:schemeClr>
                </a:solidFill>
              </a:defRPr>
            </a:lvl5pPr>
            <a:lvl6pPr marL="1582598" indent="0">
              <a:buNone/>
              <a:defRPr sz="969">
                <a:solidFill>
                  <a:schemeClr val="tx1">
                    <a:tint val="75000"/>
                  </a:schemeClr>
                </a:solidFill>
              </a:defRPr>
            </a:lvl6pPr>
            <a:lvl7pPr marL="1899117" indent="0">
              <a:buNone/>
              <a:defRPr sz="969">
                <a:solidFill>
                  <a:schemeClr val="tx1">
                    <a:tint val="75000"/>
                  </a:schemeClr>
                </a:solidFill>
              </a:defRPr>
            </a:lvl7pPr>
            <a:lvl8pPr marL="2215637" indent="0">
              <a:buNone/>
              <a:defRPr sz="969">
                <a:solidFill>
                  <a:schemeClr val="tx1">
                    <a:tint val="75000"/>
                  </a:schemeClr>
                </a:solidFill>
              </a:defRPr>
            </a:lvl8pPr>
            <a:lvl9pPr marL="2532156" indent="0">
              <a:buNone/>
              <a:defRPr sz="969">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278382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609600" y="1600201"/>
            <a:ext cx="5384800" cy="4525963"/>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6197600" y="1600201"/>
            <a:ext cx="5384800" cy="4525963"/>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04845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609601" y="1535113"/>
            <a:ext cx="5386917" cy="639762"/>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s-ES"/>
              <a:t>Haga clic para modificar el estilo de texto del patrón</a:t>
            </a:r>
          </a:p>
        </p:txBody>
      </p:sp>
      <p:sp>
        <p:nvSpPr>
          <p:cNvPr id="4" name="3 Marcador de contenido"/>
          <p:cNvSpPr>
            <a:spLocks noGrp="1"/>
          </p:cNvSpPr>
          <p:nvPr>
            <p:ph sz="half" idx="2"/>
          </p:nvPr>
        </p:nvSpPr>
        <p:spPr>
          <a:xfrm>
            <a:off x="609601" y="2174875"/>
            <a:ext cx="5386917"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414361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38035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102032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1385" b="1"/>
            </a:lvl1pPr>
          </a:lstStyle>
          <a:p>
            <a:r>
              <a:rPr lang="es-ES"/>
              <a:t>Haga clic para modificar el estilo de título del patrón</a:t>
            </a:r>
            <a:endParaRPr lang="ca-ES"/>
          </a:p>
        </p:txBody>
      </p:sp>
      <p:sp>
        <p:nvSpPr>
          <p:cNvPr id="3" name="2 Marcador de contenido"/>
          <p:cNvSpPr>
            <a:spLocks noGrp="1"/>
          </p:cNvSpPr>
          <p:nvPr>
            <p:ph idx="1"/>
          </p:nvPr>
        </p:nvSpPr>
        <p:spPr>
          <a:xfrm>
            <a:off x="4766733" y="273051"/>
            <a:ext cx="6815668" cy="5853113"/>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35144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1385"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ca-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10/4/2024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a:t>
            </a:fld>
            <a:endParaRPr lang="ca-ES"/>
          </a:p>
        </p:txBody>
      </p:sp>
    </p:spTree>
    <p:extLst>
      <p:ext uri="{BB962C8B-B14F-4D97-AF65-F5344CB8AC3E}">
        <p14:creationId xmlns:p14="http://schemas.microsoft.com/office/powerpoint/2010/main" val="109387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831">
                <a:solidFill>
                  <a:schemeClr val="tx1">
                    <a:tint val="75000"/>
                  </a:schemeClr>
                </a:solidFill>
              </a:defRPr>
            </a:lvl1pPr>
          </a:lstStyle>
          <a:p>
            <a:fld id="{BC1EE59A-67DF-4ABC-A904-2040D886B9A7}" type="datetimeFigureOut">
              <a:rPr lang="ca-ES" smtClean="0"/>
              <a:pPr/>
              <a:t>10/4/2024</a:t>
            </a:fld>
            <a:endParaRPr lang="ca-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07519C0A-F23F-4A1A-87A3-2F37C2C7DC7A}" type="slidenum">
              <a:rPr lang="ca-ES" smtClean="0"/>
              <a:pPr/>
              <a:t>‹#›</a:t>
            </a:fld>
            <a:endParaRPr lang="ca-ES"/>
          </a:p>
        </p:txBody>
      </p:sp>
    </p:spTree>
    <p:extLst>
      <p:ext uri="{BB962C8B-B14F-4D97-AF65-F5344CB8AC3E}">
        <p14:creationId xmlns:p14="http://schemas.microsoft.com/office/powerpoint/2010/main" val="2089168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33039" rtl="0" eaLnBrk="1" latinLnBrk="0" hangingPunct="1">
        <a:spcBef>
          <a:spcPct val="0"/>
        </a:spcBef>
        <a:buNone/>
        <a:defRPr sz="3046" kern="1200">
          <a:solidFill>
            <a:schemeClr val="tx1"/>
          </a:solidFill>
          <a:latin typeface="+mj-lt"/>
          <a:ea typeface="+mj-ea"/>
          <a:cs typeface="+mj-cs"/>
        </a:defRPr>
      </a:lvl1pPr>
    </p:titleStyle>
    <p:bodyStyle>
      <a:lvl1pPr marL="237390" indent="-237390" algn="l" defTabSz="633039" rtl="0" eaLnBrk="1" latinLnBrk="0" hangingPunct="1">
        <a:spcBef>
          <a:spcPct val="20000"/>
        </a:spcBef>
        <a:buFont typeface="Arial" pitchFamily="34" charset="0"/>
        <a:buChar char="•"/>
        <a:defRPr sz="2215" kern="1200">
          <a:solidFill>
            <a:schemeClr val="tx1"/>
          </a:solidFill>
          <a:latin typeface="+mn-lt"/>
          <a:ea typeface="+mn-ea"/>
          <a:cs typeface="+mn-cs"/>
        </a:defRPr>
      </a:lvl1pPr>
      <a:lvl2pPr marL="514344" indent="-197825" algn="l" defTabSz="633039" rtl="0" eaLnBrk="1" latinLnBrk="0" hangingPunct="1">
        <a:spcBef>
          <a:spcPct val="20000"/>
        </a:spcBef>
        <a:buFont typeface="Arial" pitchFamily="34" charset="0"/>
        <a:buChar char="–"/>
        <a:defRPr sz="1938" kern="1200">
          <a:solidFill>
            <a:schemeClr val="tx1"/>
          </a:solidFill>
          <a:latin typeface="+mn-lt"/>
          <a:ea typeface="+mn-ea"/>
          <a:cs typeface="+mn-cs"/>
        </a:defRPr>
      </a:lvl2pPr>
      <a:lvl3pPr marL="791299" indent="-158260" algn="l" defTabSz="633039" rtl="0" eaLnBrk="1" latinLnBrk="0" hangingPunct="1">
        <a:spcBef>
          <a:spcPct val="20000"/>
        </a:spcBef>
        <a:buFont typeface="Arial" pitchFamily="34" charset="0"/>
        <a:buChar char="•"/>
        <a:defRPr sz="1662" kern="1200">
          <a:solidFill>
            <a:schemeClr val="tx1"/>
          </a:solidFill>
          <a:latin typeface="+mn-lt"/>
          <a:ea typeface="+mn-ea"/>
          <a:cs typeface="+mn-cs"/>
        </a:defRPr>
      </a:lvl3pPr>
      <a:lvl4pPr marL="110781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4pPr>
      <a:lvl5pPr marL="142433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5pPr>
      <a:lvl6pPr marL="1740858"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6pPr>
      <a:lvl7pPr marL="2057377"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7pPr>
      <a:lvl8pPr marL="2373897"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8pPr>
      <a:lvl9pPr marL="2690416" indent="-158260" algn="l" defTabSz="633039" rtl="0" eaLnBrk="1" latinLnBrk="0" hangingPunct="1">
        <a:spcBef>
          <a:spcPct val="20000"/>
        </a:spcBef>
        <a:buFont typeface="Arial" pitchFamily="34" charset="0"/>
        <a:buChar char="•"/>
        <a:defRPr sz="1385" kern="1200">
          <a:solidFill>
            <a:schemeClr val="tx1"/>
          </a:solidFill>
          <a:latin typeface="+mn-lt"/>
          <a:ea typeface="+mn-ea"/>
          <a:cs typeface="+mn-cs"/>
        </a:defRPr>
      </a:lvl9pPr>
    </p:bodyStyle>
    <p:otherStyle>
      <a:defPPr>
        <a:defRPr lang="ca-ES"/>
      </a:defPPr>
      <a:lvl1pPr marL="0" algn="l" defTabSz="633039" rtl="0" eaLnBrk="1" latinLnBrk="0" hangingPunct="1">
        <a:defRPr sz="1246" kern="1200">
          <a:solidFill>
            <a:schemeClr val="tx1"/>
          </a:solidFill>
          <a:latin typeface="+mn-lt"/>
          <a:ea typeface="+mn-ea"/>
          <a:cs typeface="+mn-cs"/>
        </a:defRPr>
      </a:lvl1pPr>
      <a:lvl2pPr marL="316520" algn="l" defTabSz="633039" rtl="0" eaLnBrk="1" latinLnBrk="0" hangingPunct="1">
        <a:defRPr sz="1246" kern="1200">
          <a:solidFill>
            <a:schemeClr val="tx1"/>
          </a:solidFill>
          <a:latin typeface="+mn-lt"/>
          <a:ea typeface="+mn-ea"/>
          <a:cs typeface="+mn-cs"/>
        </a:defRPr>
      </a:lvl2pPr>
      <a:lvl3pPr marL="633039" algn="l" defTabSz="633039" rtl="0" eaLnBrk="1" latinLnBrk="0" hangingPunct="1">
        <a:defRPr sz="1246" kern="1200">
          <a:solidFill>
            <a:schemeClr val="tx1"/>
          </a:solidFill>
          <a:latin typeface="+mn-lt"/>
          <a:ea typeface="+mn-ea"/>
          <a:cs typeface="+mn-cs"/>
        </a:defRPr>
      </a:lvl3pPr>
      <a:lvl4pPr marL="949559" algn="l" defTabSz="633039" rtl="0" eaLnBrk="1" latinLnBrk="0" hangingPunct="1">
        <a:defRPr sz="1246" kern="1200">
          <a:solidFill>
            <a:schemeClr val="tx1"/>
          </a:solidFill>
          <a:latin typeface="+mn-lt"/>
          <a:ea typeface="+mn-ea"/>
          <a:cs typeface="+mn-cs"/>
        </a:defRPr>
      </a:lvl4pPr>
      <a:lvl5pPr marL="1266078" algn="l" defTabSz="633039" rtl="0" eaLnBrk="1" latinLnBrk="0" hangingPunct="1">
        <a:defRPr sz="1246" kern="1200">
          <a:solidFill>
            <a:schemeClr val="tx1"/>
          </a:solidFill>
          <a:latin typeface="+mn-lt"/>
          <a:ea typeface="+mn-ea"/>
          <a:cs typeface="+mn-cs"/>
        </a:defRPr>
      </a:lvl5pPr>
      <a:lvl6pPr marL="1582598" algn="l" defTabSz="633039" rtl="0" eaLnBrk="1" latinLnBrk="0" hangingPunct="1">
        <a:defRPr sz="1246" kern="1200">
          <a:solidFill>
            <a:schemeClr val="tx1"/>
          </a:solidFill>
          <a:latin typeface="+mn-lt"/>
          <a:ea typeface="+mn-ea"/>
          <a:cs typeface="+mn-cs"/>
        </a:defRPr>
      </a:lvl6pPr>
      <a:lvl7pPr marL="1899117" algn="l" defTabSz="633039" rtl="0" eaLnBrk="1" latinLnBrk="0" hangingPunct="1">
        <a:defRPr sz="1246" kern="1200">
          <a:solidFill>
            <a:schemeClr val="tx1"/>
          </a:solidFill>
          <a:latin typeface="+mn-lt"/>
          <a:ea typeface="+mn-ea"/>
          <a:cs typeface="+mn-cs"/>
        </a:defRPr>
      </a:lvl7pPr>
      <a:lvl8pPr marL="2215637" algn="l" defTabSz="633039" rtl="0" eaLnBrk="1" latinLnBrk="0" hangingPunct="1">
        <a:defRPr sz="1246" kern="1200">
          <a:solidFill>
            <a:schemeClr val="tx1"/>
          </a:solidFill>
          <a:latin typeface="+mn-lt"/>
          <a:ea typeface="+mn-ea"/>
          <a:cs typeface="+mn-cs"/>
        </a:defRPr>
      </a:lvl8pPr>
      <a:lvl9pPr marL="2532156" algn="l" defTabSz="633039" rtl="0" eaLnBrk="1" latinLnBrk="0" hangingPunct="1">
        <a:defRPr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gonzalez@cibere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3826050" y="556157"/>
            <a:ext cx="4513276" cy="972994"/>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prstClr val="white"/>
              </a:solidFill>
              <a:latin typeface="Calibri"/>
            </a:endParaRPr>
          </a:p>
        </p:txBody>
      </p:sp>
      <p:sp>
        <p:nvSpPr>
          <p:cNvPr id="32" name="Rectangle 31"/>
          <p:cNvSpPr/>
          <p:nvPr/>
        </p:nvSpPr>
        <p:spPr>
          <a:xfrm>
            <a:off x="5844058" y="1526774"/>
            <a:ext cx="2495268" cy="1422008"/>
          </a:xfrm>
          <a:prstGeom prst="rect">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srgbClr val="7C63A3"/>
              </a:solidFill>
              <a:latin typeface="Calibri"/>
            </a:endParaRPr>
          </a:p>
        </p:txBody>
      </p:sp>
      <p:sp>
        <p:nvSpPr>
          <p:cNvPr id="31" name="Pentagon 30"/>
          <p:cNvSpPr/>
          <p:nvPr/>
        </p:nvSpPr>
        <p:spPr>
          <a:xfrm>
            <a:off x="3826215" y="1529151"/>
            <a:ext cx="2618747" cy="1417254"/>
          </a:xfrm>
          <a:prstGeom prst="homePlate">
            <a:avLst>
              <a:gd name="adj" fmla="val 9015"/>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dirty="0">
              <a:solidFill>
                <a:prstClr val="white"/>
              </a:solidFill>
              <a:latin typeface="Calibri"/>
            </a:endParaRPr>
          </a:p>
        </p:txBody>
      </p:sp>
      <p:sp>
        <p:nvSpPr>
          <p:cNvPr id="1025" name="Rectangle 1"/>
          <p:cNvSpPr>
            <a:spLocks noChangeArrowheads="1"/>
          </p:cNvSpPr>
          <p:nvPr/>
        </p:nvSpPr>
        <p:spPr bwMode="auto">
          <a:xfrm>
            <a:off x="3841712" y="568096"/>
            <a:ext cx="4497615" cy="607341"/>
          </a:xfrm>
          <a:prstGeom prst="rect">
            <a:avLst/>
          </a:prstGeom>
          <a:noFill/>
          <a:ln w="9525">
            <a:noFill/>
            <a:miter lim="800000"/>
            <a:headEnd/>
            <a:tailEnd/>
          </a:ln>
          <a:effectLst/>
        </p:spPr>
        <p:txBody>
          <a:bodyPr vert="horz" wrap="square" lIns="63305" tIns="31652" rIns="63305" bIns="31652" numCol="1" anchor="ctr" anchorCtr="0" compatLnSpc="1">
            <a:prstTxWarp prst="textNoShape">
              <a:avLst/>
            </a:prstTxWarp>
            <a:spAutoFit/>
          </a:bodyPr>
          <a:lstStyle/>
          <a:p>
            <a:pPr algn="ctr" defTabSz="633039" fontAlgn="base">
              <a:spcBef>
                <a:spcPct val="0"/>
              </a:spcBef>
              <a:spcAft>
                <a:spcPct val="0"/>
              </a:spcAft>
            </a:pPr>
            <a:r>
              <a:rPr lang="en-US" sz="1177" b="1" i="1" cap="all" dirty="0">
                <a:solidFill>
                  <a:prstClr val="white"/>
                </a:solidFill>
                <a:latin typeface="Calibri"/>
              </a:rPr>
              <a:t>Methods for the prevention or treatment of Erectile Dysfunction (ED) by administering Secretory Leukocyte Protease Inhibitors (</a:t>
            </a:r>
            <a:r>
              <a:rPr lang="en-US" sz="1108" b="1" i="1" cap="all" dirty="0">
                <a:solidFill>
                  <a:prstClr val="white"/>
                </a:solidFill>
                <a:latin typeface="Calibri"/>
              </a:rPr>
              <a:t>SLPIs)</a:t>
            </a:r>
            <a:endParaRPr lang="en-US" sz="1108" b="1" dirty="0">
              <a:solidFill>
                <a:prstClr val="white"/>
              </a:solidFill>
              <a:latin typeface="Calibri" pitchFamily="34" charset="0"/>
              <a:ea typeface="Times New Roman" pitchFamily="18" charset="0"/>
              <a:cs typeface="GillSansMT-Bold"/>
            </a:endParaRPr>
          </a:p>
        </p:txBody>
      </p:sp>
      <p:sp>
        <p:nvSpPr>
          <p:cNvPr id="18" name="17 CuadroTexto"/>
          <p:cNvSpPr txBox="1"/>
          <p:nvPr/>
        </p:nvSpPr>
        <p:spPr>
          <a:xfrm>
            <a:off x="3835102" y="1557828"/>
            <a:ext cx="2410453" cy="1339085"/>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The Need</a:t>
            </a:r>
          </a:p>
          <a:p>
            <a:pPr algn="just" defTabSz="633039"/>
            <a:r>
              <a:rPr lang="en-US" sz="727" dirty="0">
                <a:solidFill>
                  <a:srgbClr val="005888"/>
                </a:solidFill>
                <a:latin typeface="Calibri" pitchFamily="34" charset="0"/>
                <a:cs typeface="Arial" pitchFamily="34" charset="0"/>
              </a:rPr>
              <a:t>ED is a highly prevalent condition that negatively affects quality of life. In fact, it shares the same risk factors as cardiovascular disease and has an independent predictive value for future myocardial infarction and stroke. Contemporary treatment algorithms for ED involve the use of phosphodiesterase 5 inhibitors (PDE5i) as first-choice agents to potentiate the NO/cGMP pathway. It is estimated that 30% of patients with ED do not respond to PDE5i and </a:t>
            </a:r>
            <a:r>
              <a:rPr lang="en-US" sz="727" dirty="0" err="1">
                <a:solidFill>
                  <a:srgbClr val="005888"/>
                </a:solidFill>
                <a:latin typeface="Calibri" pitchFamily="34" charset="0"/>
                <a:cs typeface="Arial" pitchFamily="34" charset="0"/>
              </a:rPr>
              <a:t>intracavernous</a:t>
            </a:r>
            <a:r>
              <a:rPr lang="en-US" sz="727" dirty="0">
                <a:solidFill>
                  <a:srgbClr val="005888"/>
                </a:solidFill>
                <a:latin typeface="Calibri" pitchFamily="34" charset="0"/>
                <a:cs typeface="Arial" pitchFamily="34" charset="0"/>
              </a:rPr>
              <a:t> injection of prostaglandins or other vasoactive agents remains an alternative therapy.</a:t>
            </a:r>
          </a:p>
        </p:txBody>
      </p:sp>
      <p:sp>
        <p:nvSpPr>
          <p:cNvPr id="27" name="26 CuadroTexto"/>
          <p:cNvSpPr txBox="1"/>
          <p:nvPr/>
        </p:nvSpPr>
        <p:spPr>
          <a:xfrm>
            <a:off x="6494814" y="1584488"/>
            <a:ext cx="1705407" cy="1115305"/>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The Solution</a:t>
            </a:r>
          </a:p>
          <a:p>
            <a:pPr algn="just" defTabSz="633039"/>
            <a:r>
              <a:rPr lang="en-US" sz="727" dirty="0">
                <a:solidFill>
                  <a:srgbClr val="005888"/>
                </a:solidFill>
                <a:latin typeface="Calibri" pitchFamily="34" charset="0"/>
                <a:cs typeface="Arial" pitchFamily="34" charset="0"/>
              </a:rPr>
              <a:t>This invention proposes the use of the leukocyte secreted protease inhibitor (SLPI), its analogues, derivatives, combinations or pharmaceutical compositions containing the active ingredient SLPI for the treatment of ED in humans and animals, by systemic or local administration.</a:t>
            </a:r>
          </a:p>
        </p:txBody>
      </p:sp>
      <p:sp>
        <p:nvSpPr>
          <p:cNvPr id="34" name="17 CuadroTexto"/>
          <p:cNvSpPr txBox="1"/>
          <p:nvPr/>
        </p:nvSpPr>
        <p:spPr>
          <a:xfrm>
            <a:off x="4020841" y="3159866"/>
            <a:ext cx="3950911" cy="1604735"/>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Innovative Aspects</a:t>
            </a:r>
          </a:p>
          <a:p>
            <a:pPr marL="118695" indent="-118695" defTabSz="633039">
              <a:buFont typeface="Arial" panose="020B0604020202020204" pitchFamily="34" charset="0"/>
              <a:buChar char="•"/>
            </a:pPr>
            <a:r>
              <a:rPr lang="en-US" sz="692" dirty="0">
                <a:solidFill>
                  <a:srgbClr val="005888"/>
                </a:solidFill>
                <a:latin typeface="Calibri" pitchFamily="34" charset="0"/>
                <a:cs typeface="Arial" pitchFamily="34" charset="0"/>
              </a:rPr>
              <a:t>This is a new approach to treat DE, a highly prevalent problem for which few therapeutic strategies are available in clinical practice. </a:t>
            </a:r>
          </a:p>
          <a:p>
            <a:pPr defTabSz="633039"/>
            <a:endParaRPr lang="en-US" sz="692" dirty="0">
              <a:solidFill>
                <a:srgbClr val="005888"/>
              </a:solidFill>
              <a:latin typeface="Calibri" pitchFamily="34" charset="0"/>
              <a:cs typeface="Arial" pitchFamily="34" charset="0"/>
            </a:endParaRPr>
          </a:p>
          <a:p>
            <a:pPr marL="118695" indent="-118695" defTabSz="633039">
              <a:buFont typeface="Arial" panose="020B0604020202020204" pitchFamily="34" charset="0"/>
              <a:buChar char="•"/>
            </a:pPr>
            <a:r>
              <a:rPr lang="en-US" sz="692" dirty="0">
                <a:solidFill>
                  <a:srgbClr val="005888"/>
                </a:solidFill>
                <a:latin typeface="Calibri" pitchFamily="34" charset="0"/>
                <a:cs typeface="Arial" pitchFamily="34" charset="0"/>
              </a:rPr>
              <a:t>Silencing of the SLPI gene leads to reduced erectile function in a SOD-dependent manner. These results suggest that vitamin D deficiency induces ED through down-regulation of SLPI and up-regulation of SOD. </a:t>
            </a:r>
          </a:p>
          <a:p>
            <a:pPr marL="118695" indent="-118695" defTabSz="633039">
              <a:buFont typeface="Arial" panose="020B0604020202020204" pitchFamily="34" charset="0"/>
              <a:buChar char="•"/>
            </a:pPr>
            <a:endParaRPr lang="en-US" sz="692" dirty="0">
              <a:solidFill>
                <a:srgbClr val="005888"/>
              </a:solidFill>
              <a:latin typeface="Calibri" pitchFamily="34" charset="0"/>
              <a:cs typeface="Arial" pitchFamily="34" charset="0"/>
            </a:endParaRPr>
          </a:p>
          <a:p>
            <a:pPr marL="118695" indent="-118695" defTabSz="633039">
              <a:buFont typeface="Arial" panose="020B0604020202020204" pitchFamily="34" charset="0"/>
              <a:buChar char="•"/>
            </a:pPr>
            <a:r>
              <a:rPr lang="en-US" sz="692" dirty="0">
                <a:solidFill>
                  <a:srgbClr val="005888"/>
                </a:solidFill>
                <a:latin typeface="Calibri" pitchFamily="34" charset="0"/>
                <a:cs typeface="Arial" pitchFamily="34" charset="0"/>
              </a:rPr>
              <a:t>In human corpora cavernosa it is observed very good correlation between ED with vitamin D levels and plasma SLPI levels and an inverse relationship of these variables with SOD levels in the corpus cavernosum. Furthermore, recombinant SLPI prevented SOD-induced ED in isolated rat corpus cavernosum. </a:t>
            </a:r>
          </a:p>
          <a:p>
            <a:pPr defTabSz="633039"/>
            <a:endParaRPr lang="en-US" sz="692" b="1" dirty="0">
              <a:solidFill>
                <a:srgbClr val="005888"/>
              </a:solidFill>
              <a:latin typeface="Calibri" pitchFamily="34" charset="0"/>
              <a:cs typeface="Arial" pitchFamily="34" charset="0"/>
            </a:endParaRPr>
          </a:p>
          <a:p>
            <a:pPr defTabSz="633039"/>
            <a:endParaRPr lang="en-US" sz="692" b="1" dirty="0">
              <a:solidFill>
                <a:srgbClr val="005888"/>
              </a:solidFill>
              <a:latin typeface="Calibri" pitchFamily="34" charset="0"/>
              <a:cs typeface="Arial" pitchFamily="34" charset="0"/>
            </a:endParaRPr>
          </a:p>
        </p:txBody>
      </p:sp>
      <p:sp>
        <p:nvSpPr>
          <p:cNvPr id="35" name="17 CuadroTexto"/>
          <p:cNvSpPr txBox="1"/>
          <p:nvPr/>
        </p:nvSpPr>
        <p:spPr>
          <a:xfrm>
            <a:off x="3944106" y="5058299"/>
            <a:ext cx="3530186" cy="348044"/>
          </a:xfrm>
          <a:prstGeom prst="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0800000" scaled="1"/>
            <a:tileRect/>
          </a:gradFill>
          <a:ln>
            <a:solidFill>
              <a:srgbClr val="005888"/>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defTabSz="633039"/>
            <a:r>
              <a:rPr lang="en-US" sz="831" b="1" dirty="0">
                <a:solidFill>
                  <a:srgbClr val="005888"/>
                </a:solidFill>
                <a:latin typeface="Calibri" pitchFamily="34" charset="0"/>
                <a:cs typeface="Arial" pitchFamily="34" charset="0"/>
              </a:rPr>
              <a:t>Stage of Development: </a:t>
            </a:r>
          </a:p>
          <a:p>
            <a:pPr algn="just" defTabSz="633039"/>
            <a:r>
              <a:rPr lang="en-US" sz="831" dirty="0">
                <a:solidFill>
                  <a:srgbClr val="005888"/>
                </a:solidFill>
                <a:latin typeface="Calibri" pitchFamily="34" charset="0"/>
                <a:cs typeface="Arial" pitchFamily="34" charset="0"/>
              </a:rPr>
              <a:t>Research and Development. Tested </a:t>
            </a:r>
            <a:r>
              <a:rPr lang="en-US" sz="831" i="1" dirty="0">
                <a:solidFill>
                  <a:srgbClr val="005888"/>
                </a:solidFill>
                <a:latin typeface="Calibri" pitchFamily="34" charset="0"/>
                <a:cs typeface="Arial" pitchFamily="34" charset="0"/>
              </a:rPr>
              <a:t>in vivo </a:t>
            </a:r>
            <a:r>
              <a:rPr lang="en-US" sz="831" dirty="0">
                <a:solidFill>
                  <a:srgbClr val="005888"/>
                </a:solidFill>
                <a:latin typeface="Calibri" pitchFamily="34" charset="0"/>
                <a:cs typeface="Arial" pitchFamily="34" charset="0"/>
              </a:rPr>
              <a:t>and in human samples. </a:t>
            </a:r>
          </a:p>
        </p:txBody>
      </p:sp>
      <p:sp>
        <p:nvSpPr>
          <p:cNvPr id="46" name="17 CuadroTexto"/>
          <p:cNvSpPr txBox="1"/>
          <p:nvPr/>
        </p:nvSpPr>
        <p:spPr>
          <a:xfrm>
            <a:off x="3934347" y="5380290"/>
            <a:ext cx="4087839" cy="401328"/>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Intellectual Property:</a:t>
            </a:r>
          </a:p>
          <a:p>
            <a:pPr defTabSz="633039"/>
            <a:endParaRPr lang="en-US" sz="485" b="1" dirty="0">
              <a:solidFill>
                <a:srgbClr val="005888"/>
              </a:solidFill>
              <a:latin typeface="Calibri" pitchFamily="34" charset="0"/>
              <a:cs typeface="Arial" pitchFamily="34" charset="0"/>
            </a:endParaRPr>
          </a:p>
          <a:p>
            <a:pPr algn="just" defTabSz="633039"/>
            <a:r>
              <a:rPr lang="es-ES" sz="692" dirty="0">
                <a:solidFill>
                  <a:srgbClr val="005888"/>
                </a:solidFill>
                <a:latin typeface="Calibri" pitchFamily="34" charset="0"/>
                <a:cs typeface="Arial" pitchFamily="34" charset="0"/>
              </a:rPr>
              <a:t>PCT </a:t>
            </a:r>
            <a:r>
              <a:rPr lang="es-ES" sz="692" dirty="0" err="1">
                <a:solidFill>
                  <a:srgbClr val="005888"/>
                </a:solidFill>
                <a:latin typeface="Calibri" pitchFamily="34" charset="0"/>
                <a:cs typeface="Arial" pitchFamily="34" charset="0"/>
              </a:rPr>
              <a:t>patent</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application</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filed</a:t>
            </a:r>
            <a:r>
              <a:rPr lang="es-ES" sz="692" dirty="0">
                <a:solidFill>
                  <a:srgbClr val="005888"/>
                </a:solidFill>
                <a:latin typeface="Calibri" pitchFamily="34" charset="0"/>
                <a:cs typeface="Arial" pitchFamily="34" charset="0"/>
              </a:rPr>
              <a:t> (</a:t>
            </a:r>
            <a:r>
              <a:rPr lang="es-ES" sz="692" dirty="0" err="1">
                <a:solidFill>
                  <a:srgbClr val="005888"/>
                </a:solidFill>
                <a:latin typeface="Calibri" pitchFamily="34" charset="0"/>
                <a:cs typeface="Arial" pitchFamily="34" charset="0"/>
              </a:rPr>
              <a:t>march</a:t>
            </a:r>
            <a:r>
              <a:rPr lang="es-ES" sz="692" dirty="0">
                <a:solidFill>
                  <a:srgbClr val="005888"/>
                </a:solidFill>
                <a:latin typeface="Calibri" pitchFamily="34" charset="0"/>
                <a:cs typeface="Arial" pitchFamily="34" charset="0"/>
              </a:rPr>
              <a:t>, 14</a:t>
            </a:r>
            <a:r>
              <a:rPr lang="es-ES" sz="692" baseline="30000" dirty="0">
                <a:solidFill>
                  <a:srgbClr val="005888"/>
                </a:solidFill>
                <a:latin typeface="Calibri" pitchFamily="34" charset="0"/>
                <a:cs typeface="Arial" pitchFamily="34" charset="0"/>
              </a:rPr>
              <a:t>th</a:t>
            </a:r>
            <a:r>
              <a:rPr lang="es-ES" sz="692" dirty="0">
                <a:solidFill>
                  <a:srgbClr val="005888"/>
                </a:solidFill>
                <a:latin typeface="Calibri" pitchFamily="34" charset="0"/>
                <a:cs typeface="Arial" pitchFamily="34" charset="0"/>
              </a:rPr>
              <a:t> 2024). </a:t>
            </a:r>
          </a:p>
        </p:txBody>
      </p:sp>
      <p:sp>
        <p:nvSpPr>
          <p:cNvPr id="47" name="17 CuadroTexto"/>
          <p:cNvSpPr txBox="1"/>
          <p:nvPr/>
        </p:nvSpPr>
        <p:spPr>
          <a:xfrm>
            <a:off x="6990256" y="6087758"/>
            <a:ext cx="1160585" cy="220188"/>
          </a:xfrm>
          <a:prstGeom prst="rect">
            <a:avLst/>
          </a:prstGeom>
          <a:noFill/>
        </p:spPr>
        <p:txBody>
          <a:bodyPr wrap="square" rtlCol="0">
            <a:spAutoFit/>
          </a:bodyPr>
          <a:lstStyle/>
          <a:p>
            <a:pPr defTabSz="633039"/>
            <a:r>
              <a:rPr lang="en-US" sz="831" b="1" dirty="0">
                <a:solidFill>
                  <a:srgbClr val="005888"/>
                </a:solidFill>
                <a:latin typeface="Calibri" pitchFamily="34" charset="0"/>
                <a:cs typeface="Arial" pitchFamily="34" charset="0"/>
              </a:rPr>
              <a:t>Contact details</a:t>
            </a:r>
          </a:p>
        </p:txBody>
      </p:sp>
      <p:sp>
        <p:nvSpPr>
          <p:cNvPr id="54" name="28 Rectángulo"/>
          <p:cNvSpPr/>
          <p:nvPr/>
        </p:nvSpPr>
        <p:spPr>
          <a:xfrm>
            <a:off x="3826050" y="2946405"/>
            <a:ext cx="4514838" cy="3810829"/>
          </a:xfrm>
          <a:prstGeom prst="rect">
            <a:avLst/>
          </a:prstGeom>
          <a:no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a:solidFill>
                <a:prstClr val="white"/>
              </a:solidFill>
              <a:latin typeface="Calibri"/>
            </a:endParaRPr>
          </a:p>
        </p:txBody>
      </p:sp>
      <p:sp>
        <p:nvSpPr>
          <p:cNvPr id="49" name="28 Rectángulo"/>
          <p:cNvSpPr/>
          <p:nvPr/>
        </p:nvSpPr>
        <p:spPr>
          <a:xfrm>
            <a:off x="3856820" y="5847578"/>
            <a:ext cx="4492969" cy="191769"/>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3039"/>
            <a:endParaRPr lang="en-US" sz="1246">
              <a:solidFill>
                <a:prstClr val="white"/>
              </a:solidFill>
              <a:latin typeface="Calibri"/>
            </a:endParaRPr>
          </a:p>
        </p:txBody>
      </p:sp>
      <p:sp>
        <p:nvSpPr>
          <p:cNvPr id="4" name="CuadroTexto 3"/>
          <p:cNvSpPr txBox="1"/>
          <p:nvPr/>
        </p:nvSpPr>
        <p:spPr>
          <a:xfrm>
            <a:off x="3852674" y="1135688"/>
            <a:ext cx="4432445" cy="411844"/>
          </a:xfrm>
          <a:prstGeom prst="rect">
            <a:avLst/>
          </a:prstGeom>
          <a:solidFill>
            <a:srgbClr val="005888"/>
          </a:solidFill>
        </p:spPr>
        <p:txBody>
          <a:bodyPr wrap="square" rtlCol="0">
            <a:spAutoFit/>
          </a:bodyPr>
          <a:lstStyle/>
          <a:p>
            <a:pPr algn="ctr" defTabSz="633039"/>
            <a:r>
              <a:rPr lang="en-US" sz="692" b="1" dirty="0">
                <a:solidFill>
                  <a:prstClr val="white"/>
                </a:solidFill>
                <a:latin typeface="Calibri"/>
              </a:rPr>
              <a:t>Researchers from CIBER and UCM have</a:t>
            </a:r>
            <a:r>
              <a:rPr lang="en-US" sz="692" b="1" dirty="0">
                <a:solidFill>
                  <a:srgbClr val="FFFF00"/>
                </a:solidFill>
                <a:latin typeface="Calibri"/>
              </a:rPr>
              <a:t> </a:t>
            </a:r>
            <a:r>
              <a:rPr lang="en-US" sz="692" b="1" dirty="0">
                <a:solidFill>
                  <a:prstClr val="white"/>
                </a:solidFill>
                <a:latin typeface="Calibri"/>
              </a:rPr>
              <a:t>developed methods for the prevention or treatment of ED by administering SLPIs, or nucleotide sequences that can be transcribed into SLPI in the human or animal bodies. These methods can be administered together with phosphodiesterase 5 inhibitors. </a:t>
            </a:r>
            <a:endParaRPr lang="es-ES" sz="692" b="1" dirty="0">
              <a:solidFill>
                <a:prstClr val="white"/>
              </a:solidFill>
              <a:latin typeface="Calibri"/>
            </a:endParaRPr>
          </a:p>
        </p:txBody>
      </p:sp>
      <p:sp>
        <p:nvSpPr>
          <p:cNvPr id="28" name="13 CuadroTexto"/>
          <p:cNvSpPr txBox="1"/>
          <p:nvPr/>
        </p:nvSpPr>
        <p:spPr>
          <a:xfrm>
            <a:off x="6405454" y="6252807"/>
            <a:ext cx="1894364" cy="539956"/>
          </a:xfrm>
          <a:prstGeom prst="rect">
            <a:avLst/>
          </a:prstGeom>
          <a:noFill/>
        </p:spPr>
        <p:txBody>
          <a:bodyPr wrap="square" rtlCol="0">
            <a:spAutoFit/>
          </a:bodyPr>
          <a:lstStyle/>
          <a:p>
            <a:pPr algn="ctr" defTabSz="633039"/>
            <a:r>
              <a:rPr lang="es-ES" sz="554" b="1" dirty="0">
                <a:solidFill>
                  <a:srgbClr val="005888"/>
                </a:solidFill>
                <a:latin typeface="Calibri"/>
              </a:rPr>
              <a:t>Centro de Investigación Biomédica en Red </a:t>
            </a:r>
            <a:r>
              <a:rPr lang="ca-ES" sz="554" b="1" i="1" dirty="0">
                <a:solidFill>
                  <a:srgbClr val="005888"/>
                </a:solidFill>
                <a:latin typeface="Calibri" pitchFamily="34" charset="0"/>
                <a:cs typeface="Arial" pitchFamily="34" charset="0"/>
              </a:rPr>
              <a:t>(CIBER)</a:t>
            </a:r>
          </a:p>
          <a:p>
            <a:pPr algn="ctr" defTabSz="633039"/>
            <a:r>
              <a:rPr lang="ca-ES" sz="554" dirty="0">
                <a:solidFill>
                  <a:prstClr val="black"/>
                </a:solidFill>
                <a:latin typeface="Calibri" pitchFamily="34" charset="0"/>
                <a:cs typeface="Arial" pitchFamily="34" charset="0"/>
                <a:hlinkClick r:id="rId3"/>
              </a:rPr>
              <a:t>egonzalez@ciberes.org</a:t>
            </a:r>
            <a:endParaRPr lang="ca-ES" sz="554" dirty="0">
              <a:solidFill>
                <a:prstClr val="black"/>
              </a:solidFill>
              <a:latin typeface="Calibri" pitchFamily="34" charset="0"/>
              <a:cs typeface="Arial" pitchFamily="34" charset="0"/>
            </a:endParaRPr>
          </a:p>
          <a:p>
            <a:pPr algn="ctr" defTabSz="633039"/>
            <a:r>
              <a:rPr lang="ca-ES" sz="554" dirty="0">
                <a:solidFill>
                  <a:prstClr val="black"/>
                </a:solidFill>
                <a:latin typeface="Calibri" pitchFamily="34" charset="0"/>
                <a:cs typeface="Arial" pitchFamily="34" charset="0"/>
                <a:hlinkClick r:id="" action="ppaction://noaction"/>
              </a:rPr>
              <a:t>otc@ciberisciii.es</a:t>
            </a:r>
          </a:p>
          <a:p>
            <a:pPr algn="ctr" defTabSz="633039"/>
            <a:r>
              <a:rPr lang="ca-ES" sz="554" dirty="0">
                <a:solidFill>
                  <a:prstClr val="black"/>
                </a:solidFill>
                <a:latin typeface="Calibri" pitchFamily="34" charset="0"/>
                <a:cs typeface="Arial" pitchFamily="34" charset="0"/>
                <a:hlinkClick r:id="" action="ppaction://noaction"/>
              </a:rPr>
              <a:t>https://www.ciberisciii.es/en</a:t>
            </a:r>
            <a:endParaRPr lang="ca-ES" sz="554" dirty="0">
              <a:solidFill>
                <a:prstClr val="black"/>
              </a:solidFill>
              <a:latin typeface="Calibri" pitchFamily="34" charset="0"/>
              <a:cs typeface="Arial" pitchFamily="34" charset="0"/>
            </a:endParaRPr>
          </a:p>
          <a:p>
            <a:pPr algn="ctr" defTabSz="633039"/>
            <a:endParaRPr lang="ca-ES" sz="692" dirty="0">
              <a:solidFill>
                <a:prstClr val="black"/>
              </a:solidFill>
              <a:latin typeface="Calibri" pitchFamily="34" charset="0"/>
              <a:cs typeface="Arial" pitchFamily="34" charset="0"/>
            </a:endParaRPr>
          </a:p>
        </p:txBody>
      </p:sp>
      <p:sp>
        <p:nvSpPr>
          <p:cNvPr id="30" name="17 CuadroTexto"/>
          <p:cNvSpPr txBox="1"/>
          <p:nvPr/>
        </p:nvSpPr>
        <p:spPr>
          <a:xfrm>
            <a:off x="3952378" y="6068022"/>
            <a:ext cx="1417707" cy="688843"/>
          </a:xfrm>
          <a:prstGeom prst="rect">
            <a:avLst/>
          </a:prstGeom>
          <a:noFill/>
          <a:ln>
            <a:noFill/>
          </a:ln>
        </p:spPr>
        <p:txBody>
          <a:bodyPr wrap="square" rtlCol="0">
            <a:spAutoFit/>
          </a:bodyPr>
          <a:lstStyle/>
          <a:p>
            <a:pPr algn="ctr" defTabSz="633039"/>
            <a:r>
              <a:rPr lang="en-US" sz="831" b="1" dirty="0">
                <a:solidFill>
                  <a:srgbClr val="005888"/>
                </a:solidFill>
                <a:latin typeface="Calibri" pitchFamily="34" charset="0"/>
                <a:cs typeface="Arial" pitchFamily="34" charset="0"/>
              </a:rPr>
              <a:t>Aims</a:t>
            </a:r>
          </a:p>
          <a:p>
            <a:pPr algn="just" defTabSz="633039"/>
            <a:endParaRPr lang="en-US" sz="277" b="1" dirty="0">
              <a:solidFill>
                <a:srgbClr val="005888"/>
              </a:solidFill>
              <a:latin typeface="Calibri" pitchFamily="34" charset="0"/>
              <a:cs typeface="Arial" pitchFamily="34" charset="0"/>
            </a:endParaRPr>
          </a:p>
          <a:p>
            <a:pPr algn="just" defTabSz="633039"/>
            <a:r>
              <a:rPr lang="en-US" sz="692" dirty="0">
                <a:solidFill>
                  <a:srgbClr val="005888"/>
                </a:solidFill>
                <a:latin typeface="Calibri" pitchFamily="34" charset="0"/>
                <a:cs typeface="Arial" pitchFamily="34" charset="0"/>
              </a:rPr>
              <a:t>Looking for a partner interested in a license and/or a collaboration agreement to develop and exploit this asset.</a:t>
            </a:r>
          </a:p>
        </p:txBody>
      </p:sp>
      <p:sp>
        <p:nvSpPr>
          <p:cNvPr id="41" name="Rectangle 3"/>
          <p:cNvSpPr>
            <a:spLocks noChangeArrowheads="1"/>
          </p:cNvSpPr>
          <p:nvPr/>
        </p:nvSpPr>
        <p:spPr bwMode="auto">
          <a:xfrm>
            <a:off x="7332091" y="12630"/>
            <a:ext cx="1074877" cy="181198"/>
          </a:xfrm>
          <a:prstGeom prst="rect">
            <a:avLst/>
          </a:prstGeom>
          <a:noFill/>
          <a:ln w="9525">
            <a:noFill/>
            <a:miter lim="800000"/>
            <a:headEnd/>
            <a:tailEnd/>
          </a:ln>
          <a:effectLst/>
        </p:spPr>
        <p:txBody>
          <a:bodyPr vert="horz" wrap="square" lIns="63305" tIns="31652" rIns="63305" bIns="31652" numCol="1" anchor="ctr" anchorCtr="0" compatLnSpc="1">
            <a:prstTxWarp prst="textNoShape">
              <a:avLst/>
            </a:prstTxWarp>
            <a:spAutoFit/>
          </a:bodyPr>
          <a:lstStyle/>
          <a:p>
            <a:pPr algn="r" defTabSz="633039" fontAlgn="base">
              <a:spcBef>
                <a:spcPct val="0"/>
              </a:spcBef>
              <a:spcAft>
                <a:spcPct val="0"/>
              </a:spcAft>
            </a:pPr>
            <a:r>
              <a:rPr lang="en-US" sz="762" b="1" dirty="0">
                <a:solidFill>
                  <a:srgbClr val="005888"/>
                </a:solidFill>
                <a:latin typeface="Calibri" pitchFamily="34" charset="0"/>
                <a:cs typeface="Arial" pitchFamily="34" charset="0"/>
              </a:rPr>
              <a:t>Technology Offer</a:t>
            </a:r>
          </a:p>
        </p:txBody>
      </p:sp>
      <p:pic>
        <p:nvPicPr>
          <p:cNvPr id="12" name="Imagen 11">
            <a:extLst>
              <a:ext uri="{FF2B5EF4-FFF2-40B4-BE49-F238E27FC236}">
                <a16:creationId xmlns:a16="http://schemas.microsoft.com/office/drawing/2014/main" id="{3E0AB592-E571-EFA4-23E3-18D4A89AC739}"/>
              </a:ext>
            </a:extLst>
          </p:cNvPr>
          <p:cNvPicPr>
            <a:picLocks noChangeAspect="1"/>
          </p:cNvPicPr>
          <p:nvPr/>
        </p:nvPicPr>
        <p:blipFill rotWithShape="1">
          <a:blip r:embed="rId4"/>
          <a:srcRect l="2949" t="13115" r="4571" b="13089"/>
          <a:stretch/>
        </p:blipFill>
        <p:spPr>
          <a:xfrm>
            <a:off x="3797983" y="138598"/>
            <a:ext cx="1665476" cy="292088"/>
          </a:xfrm>
          <a:prstGeom prst="rect">
            <a:avLst/>
          </a:prstGeom>
        </p:spPr>
      </p:pic>
      <p:pic>
        <p:nvPicPr>
          <p:cNvPr id="16" name="Imagen 15" descr="Logotipo, nombre de la empresa">
            <a:extLst>
              <a:ext uri="{FF2B5EF4-FFF2-40B4-BE49-F238E27FC236}">
                <a16:creationId xmlns:a16="http://schemas.microsoft.com/office/drawing/2014/main" id="{33B6E74A-4B1A-518C-7157-D561338D9CE9}"/>
              </a:ext>
            </a:extLst>
          </p:cNvPr>
          <p:cNvPicPr>
            <a:picLocks noChangeAspect="1"/>
          </p:cNvPicPr>
          <p:nvPr/>
        </p:nvPicPr>
        <p:blipFill rotWithShape="1">
          <a:blip r:embed="rId5"/>
          <a:srcRect l="5966" t="10380" r="7513" b="9018"/>
          <a:stretch/>
        </p:blipFill>
        <p:spPr>
          <a:xfrm>
            <a:off x="5595679" y="6189858"/>
            <a:ext cx="801235" cy="370174"/>
          </a:xfrm>
          <a:prstGeom prst="rect">
            <a:avLst/>
          </a:prstGeom>
        </p:spPr>
      </p:pic>
      <p:pic>
        <p:nvPicPr>
          <p:cNvPr id="1026" name="Picture 2" descr="Logos UCM | Biblioteca Complutense">
            <a:extLst>
              <a:ext uri="{FF2B5EF4-FFF2-40B4-BE49-F238E27FC236}">
                <a16:creationId xmlns:a16="http://schemas.microsoft.com/office/drawing/2014/main" id="{6279CD9B-0DB7-4837-A69C-DFC5D2105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631" y="100767"/>
            <a:ext cx="1373987" cy="353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402</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González Lozano</dc:creator>
  <cp:lastModifiedBy>Elena González Lozano</cp:lastModifiedBy>
  <cp:revision>1</cp:revision>
  <dcterms:created xsi:type="dcterms:W3CDTF">2024-04-10T16:37:42Z</dcterms:created>
  <dcterms:modified xsi:type="dcterms:W3CDTF">2024-04-10T16:39:59Z</dcterms:modified>
</cp:coreProperties>
</file>